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2" r:id="rId1"/>
  </p:sldMasterIdLst>
  <p:notesMasterIdLst>
    <p:notesMasterId r:id="rId20"/>
  </p:notesMasterIdLst>
  <p:sldIdLst>
    <p:sldId id="273" r:id="rId2"/>
    <p:sldId id="302" r:id="rId3"/>
    <p:sldId id="303" r:id="rId4"/>
    <p:sldId id="304" r:id="rId5"/>
    <p:sldId id="305" r:id="rId6"/>
    <p:sldId id="312" r:id="rId7"/>
    <p:sldId id="278" r:id="rId8"/>
    <p:sldId id="301" r:id="rId9"/>
    <p:sldId id="296" r:id="rId10"/>
    <p:sldId id="282" r:id="rId11"/>
    <p:sldId id="285" r:id="rId12"/>
    <p:sldId id="307" r:id="rId13"/>
    <p:sldId id="308" r:id="rId14"/>
    <p:sldId id="309" r:id="rId15"/>
    <p:sldId id="310" r:id="rId16"/>
    <p:sldId id="311" r:id="rId17"/>
    <p:sldId id="289" r:id="rId18"/>
    <p:sldId id="295" r:id="rId1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  <p14:sldId id="302"/>
            <p14:sldId id="303"/>
            <p14:sldId id="304"/>
            <p14:sldId id="305"/>
            <p14:sldId id="312"/>
            <p14:sldId id="278"/>
            <p14:sldId id="301"/>
          </p14:sldIdLst>
        </p14:section>
        <p14:section name="2º Pitch" id="{CE234EBE-B1C1-43D8-8F9A-847631EF3BFA}">
          <p14:sldIdLst>
            <p14:sldId id="296"/>
            <p14:sldId id="282"/>
            <p14:sldId id="285"/>
            <p14:sldId id="307"/>
            <p14:sldId id="308"/>
            <p14:sldId id="309"/>
            <p14:sldId id="310"/>
            <p14:sldId id="311"/>
            <p14:sldId id="289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76117" autoAdjust="0"/>
  </p:normalViewPr>
  <p:slideViewPr>
    <p:cSldViewPr snapToGrid="0" snapToObjects="1">
      <p:cViewPr varScale="1">
        <p:scale>
          <a:sx n="96" d="100"/>
          <a:sy n="96" d="100"/>
        </p:scale>
        <p:origin x="101" y="168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2C6D-9596-44FC-9E26-5A9A5AFA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09" y="155576"/>
            <a:ext cx="9952516" cy="50028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4BB2D-88B6-46BE-AB24-9CFB34EDC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375" y="6197323"/>
            <a:ext cx="504825" cy="365125"/>
          </a:xfrm>
        </p:spPr>
        <p:txBody>
          <a:bodyPr/>
          <a:lstStyle>
            <a:lvl1pPr algn="l">
              <a:defRPr b="1"/>
            </a:lvl1pPr>
          </a:lstStyle>
          <a:p>
            <a:fld id="{7C6079DA-2483-4AA2-8EA9-55D35F0130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B91E07-5CCB-47F5-80A5-965AD61D7D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95425"/>
            <a:ext cx="10738282" cy="4647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buFont typeface="Trebuchet MS" panose="020B0603020202020204" pitchFamily="34" charset="0"/>
              <a:buChar char="−"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15D8E4-F030-41BD-A588-7B8AC5E19A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3609" y="713364"/>
            <a:ext cx="9952516" cy="362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3C6C7-F9D3-4B42-8731-891EE73DB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96" y="155576"/>
            <a:ext cx="769157" cy="4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24162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6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27" y="481792"/>
            <a:ext cx="1035872" cy="5596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8" name="CuadroTexto 1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05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4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8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466506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7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51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0B5B2-F00B-4B81-89E0-BD468ACB3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712095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3264B-01BE-45E1-A972-A8CBEFE0D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803863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00C50-07E3-4FA0-8CDF-29EFDC6D11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66" y="175561"/>
            <a:ext cx="898427" cy="4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936509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2244" b="13308"/>
          <a:stretch/>
        </p:blipFill>
        <p:spPr>
          <a:xfrm>
            <a:off x="5948219" y="5159228"/>
            <a:ext cx="5941534" cy="10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016582" y="673802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229518" y="5578417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5" y="5450411"/>
            <a:ext cx="5118410" cy="1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58456"/>
            <a:ext cx="3628724" cy="764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</p:spTree>
    <p:extLst>
      <p:ext uri="{BB962C8B-B14F-4D97-AF65-F5344CB8AC3E}">
        <p14:creationId xmlns:p14="http://schemas.microsoft.com/office/powerpoint/2010/main" val="5001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2054495" y="5422358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52" r:id="rId20"/>
    <p:sldLayoutId id="2147483733" r:id="rId21"/>
    <p:sldLayoutId id="2147483735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lvarini/Huze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 err="1"/>
              <a:t>Attellu</a:t>
            </a:r>
            <a:r>
              <a:rPr lang="es-ES" sz="2400" dirty="0"/>
              <a:t> </a:t>
            </a:r>
            <a:r>
              <a:rPr lang="es-ES" sz="2400" dirty="0" err="1"/>
              <a:t>Studios</a:t>
            </a:r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20xx/20xx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63C13A1-28B4-434B-B5A0-2302394A4325}"/>
              </a:ext>
            </a:extLst>
          </p:cNvPr>
          <p:cNvSpPr txBox="1">
            <a:spLocks/>
          </p:cNvSpPr>
          <p:nvPr/>
        </p:nvSpPr>
        <p:spPr>
          <a:xfrm>
            <a:off x="227990" y="1180911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P01: Kertana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3812940-60E1-4FA1-8096-5F0BC0FF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5" y="1684516"/>
            <a:ext cx="3250593" cy="3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F2EE13-EB47-45D8-84A0-28FA35BF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47" y="940810"/>
            <a:ext cx="5976046" cy="56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UC07 – Adicionar hortaliça à lista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007934"/>
              </p:ext>
            </p:extLst>
          </p:nvPr>
        </p:nvGraphicFramePr>
        <p:xfrm>
          <a:off x="781215" y="1289428"/>
          <a:ext cx="10514059" cy="46220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utilizador seleciona um botão na lista de hortaliças que abre um pop up, onde pode selecionar uma hortaliça que quer adicionar na lista.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utilizador encontra-se numa página com a lista de hortaliças.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O utilizador seleciona o botão, com o simbolo de somatório, da lista de hortaliças.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site verifica as hortaliças que têm condições para serem plantadas no mapa da zona de Portugal.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abre um pop up com uma lista das hortaliças.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utilizador seleciona uma hortaliça da lista.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utilizador seleciona opção "Adicionar"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7. O site fecha o pop up.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8. O site atualiza a lista de hortaliças, adicionando a nova hortaliça.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4.1. O utilizador escreve o nome da hortaliça na barra de procura.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4.1.1. O site atualiza os resultados para corresponder com o que o utilizador escreveu.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4.1.2. O utilizador seleciona a hortaliça.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hortaliça selecionada aparece na lista de hortaliças.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00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2a. O site verifica as hortaliças que têm condições para serem plantadas na área da circunferêcia.(Encontra-se na página do perfil de um terreno)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5a. O utilizador seleciona "X".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5a.1. O site fecha o pop up.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Não ocorre nenhuma atualização de informação na página.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UC11 – Adicionar hortaliça à lista do perfil do terreno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98122"/>
              </p:ext>
            </p:extLst>
          </p:nvPr>
        </p:nvGraphicFramePr>
        <p:xfrm>
          <a:off x="781215" y="1289428"/>
          <a:ext cx="10514059" cy="3175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agricultor adiciona uma hortaliça na lista de hortaliças no perfil do terreno.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agricultor encontra-se logado com sucesso. O agricultor encontra-se na página do perfil de um terreno.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7002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Include use case "Adicionar hortaliça à lista"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site atualiza os dados do terreno, associando a nova hortaliça ao terreno.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4.1. O utilizador escreve o nome da hortaliça na barra de procura.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4.1.1. O site atualiza os resultados para corresponder com o que o utilizador escreveu.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4.1.2. O utilizador seleciona a hortaliça.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490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A hortaliça selecionada é adicionada na lista de hortaliças do perfil do terreno.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2941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83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UC10 – </a:t>
            </a:r>
            <a:r>
              <a:rPr lang="pt-BR" dirty="0"/>
              <a:t> Pesquisar terreno c/ base numa hortaliça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934124"/>
              </p:ext>
            </p:extLst>
          </p:nvPr>
        </p:nvGraphicFramePr>
        <p:xfrm>
          <a:off x="781215" y="1289428"/>
          <a:ext cx="10514059" cy="3889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Um utilizador pode pesquisar por zonas onde tem condições de plantar uma certa hortaliça ou procurar por hortaliças que pode plantar tendo em conta uma certa zona.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utilizador encontra-se na página inicial.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31245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Utilizador seleciona o botão "Hortaliça" em cima da barra de pesquisa.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utilizador procura por uma hortaliça.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abre uma página com mapa e uma lista.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site atualiza na lista a hortaliça indicada pela pesquisa do utilizador.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site atualiza o mapa com um sombreado verde em zonas com condições para plantação da hortaliça indicada.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 Utilizador faz zoom numa zona do mapa (para verificar se tem condições para plantação da hortaliça).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6.1 Utilizador realiza a use case "Adicionar hortaliça"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  6.1.1. O site sobrepõe outra camada verde no mapa das zonas com condições para plantar hortaliça adicionada à lista (Zonas onde se pode plantar todas as hortaliças fica com verde mais intenso)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0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UC03 – </a:t>
            </a:r>
            <a:r>
              <a:rPr lang="pt-BR" dirty="0"/>
              <a:t> Selecionar área do terreno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069958"/>
              </p:ext>
            </p:extLst>
          </p:nvPr>
        </p:nvGraphicFramePr>
        <p:xfrm>
          <a:off x="781215" y="1289428"/>
          <a:ext cx="10514059" cy="3395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Quando o utilizador clica num ponto do mapa, o site adiciona uma circunferência com centro no ponto. O site verifica hortaliças com condições para plantar naquela área.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Utilizador encontra-se numa página com o mapa.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034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O site pede ao agricultor para selecionar uma zona do mapa.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Utilizador clica num ponto do mapa.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adiciona uma circunferência com centro no ponto selecionado pelo utilizador.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site verifica as hortaliças que têm condições para serem plantadas na área da circunferência.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site atualiza a lista de hortaliças ao lado do mapa.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É adicionada uma circunferência no mapa da zona selecionada pelo utilizador. Uma lista ao lado do mapa é atualizada com hortaliças.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93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UC02 – </a:t>
            </a:r>
            <a:r>
              <a:rPr lang="pt-BR" dirty="0"/>
              <a:t> Adicionar perfil de um terreno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95006"/>
              </p:ext>
            </p:extLst>
          </p:nvPr>
        </p:nvGraphicFramePr>
        <p:xfrm>
          <a:off x="781215" y="1289428"/>
          <a:ext cx="10514059" cy="37839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Um agricultor insere e seleciona dados sobre o terreno, para o site adicionar um perfil do terreno associado ao perfil do agricultor, onde ele poderá consultar informação do terreno.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agricultor encontra-se na página do seu perfil. Agricultor encontra-se logado com sucesso.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034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Agricultor seleciona opção “Criar”.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site abre a página com um lista vazia e um mapa.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Include use case "Selecionar área do terreno"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Agricultor insere o nome que vai ficar associado ao terreno.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Agricultor conclui adição de um terreno ao selecionar opção “Finalizar”.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 O site atualiza os dados do perfil do agricultor, associando o terreno.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7. O site abre a página do novo terreno.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É adicionado ao perfil do agricultor uma opção na lista de terrenos para aceder ao perfil do terreno criado.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5a. Agricultor cancela operação em qualquer momento pressionando o botão "Cancelar".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 site muda de volta para a página do perfil do agricultor, sem alteração nenhuma da sua página.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10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UC09 – </a:t>
            </a:r>
            <a:r>
              <a:rPr lang="pt-BR" dirty="0"/>
              <a:t> Pesquisar hortaliça c/ base numa zona do mapa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14355"/>
              </p:ext>
            </p:extLst>
          </p:nvPr>
        </p:nvGraphicFramePr>
        <p:xfrm>
          <a:off x="781215" y="1289428"/>
          <a:ext cx="10514059" cy="360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Utilizador procura por uma zona (Conselho ou Município), seleciona uma área no mapa e recebe informação sobre as hortaliças com condições para serem plantadas na área selecionada.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Utilizador encontra-se na página inicial.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0341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Utilizador seleciona o botão "Terreno" em cima da barra de pesquisa.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O utilizador procura por um conselho.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O site abre uma página com mapa e uma lista.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O site atualiza a localização do mapa para o indicado pela pesquisa do utilizador.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O site atualiza a lista de hortaliças com hortaliças que têm condições para serem plantadas na zona.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6. Include use case "Selecionar área do terreno"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2.1. Utilizador procura por um município.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3967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lista de hortaliças é atualizada com as hortaliças com condições de serem plantadas na zona.</a:t>
                      </a:r>
                      <a:endParaRPr lang="en-GB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4039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N/A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41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AFF8385-0C41-4BAD-BEF3-E00C0593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5" y="1012701"/>
            <a:ext cx="9819861" cy="57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2 (15/11/2021)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381417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Descrição dos Use Cases vai em conta com o que estamos a planear fazer para a implementação.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Interações e multiplicidade do Modelo Domínio.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Relações e estrutura do Diagrama Use Cases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Estudar melhor os tipos de APIs que vamos utilizar para a implementação.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Estruturar um modelo contexto da competição.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Estudar artigos sobre agricultura precisão.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noProof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Rever os requisitos funcionais e não funcionais, tendo em conta os APIs que vamos usar.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N’</a:t>
            </a:r>
            <a:r>
              <a:rPr lang="pt-PT" dirty="0" err="1"/>
              <a:t>zembo</a:t>
            </a:r>
            <a:r>
              <a:rPr lang="pt-PT" dirty="0"/>
              <a:t> Pitta Grós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FE6B91-AB99-46D8-AE77-F09B91B3421D}"/>
              </a:ext>
            </a:extLst>
          </p:cNvPr>
          <p:cNvSpPr txBox="1"/>
          <p:nvPr/>
        </p:nvSpPr>
        <p:spPr>
          <a:xfrm>
            <a:off x="729770" y="4408846"/>
            <a:ext cx="2926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rgbClr val="DE3831"/>
                </a:solidFill>
              </a:rPr>
              <a:t>Software </a:t>
            </a:r>
            <a:r>
              <a:rPr lang="pt-PT" sz="1600" dirty="0" err="1">
                <a:solidFill>
                  <a:srgbClr val="DE3831"/>
                </a:solidFill>
              </a:rPr>
              <a:t>Development</a:t>
            </a:r>
            <a:r>
              <a:rPr lang="pt-PT" sz="1600" dirty="0">
                <a:solidFill>
                  <a:srgbClr val="DE3831"/>
                </a:solidFill>
              </a:rPr>
              <a:t> &amp;</a:t>
            </a:r>
          </a:p>
          <a:p>
            <a:pPr algn="ctr"/>
            <a:r>
              <a:rPr lang="pt-PT" sz="1600" dirty="0" err="1">
                <a:solidFill>
                  <a:srgbClr val="DE3831"/>
                </a:solidFill>
              </a:rPr>
              <a:t>Desing</a:t>
            </a:r>
            <a:r>
              <a:rPr lang="pt-PT" sz="1600" dirty="0">
                <a:solidFill>
                  <a:srgbClr val="DE3831"/>
                </a:solidFill>
              </a:rPr>
              <a:t> Team</a:t>
            </a:r>
          </a:p>
          <a:p>
            <a:pPr algn="ctr"/>
            <a:endParaRPr lang="pt-PT" sz="1600" dirty="0">
              <a:solidFill>
                <a:srgbClr val="C00000"/>
              </a:solidFill>
            </a:endParaRPr>
          </a:p>
          <a:p>
            <a:pPr algn="ctr"/>
            <a:endParaRPr lang="pt-PT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5A8271-4333-421A-B4F9-62A52BC070B9}"/>
              </a:ext>
            </a:extLst>
          </p:cNvPr>
          <p:cNvSpPr txBox="1"/>
          <p:nvPr/>
        </p:nvSpPr>
        <p:spPr>
          <a:xfrm>
            <a:off x="-384649" y="5018790"/>
            <a:ext cx="515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Telemóvel: </a:t>
            </a:r>
            <a:r>
              <a:rPr lang="pt-PT" sz="1400" dirty="0">
                <a:solidFill>
                  <a:srgbClr val="DE3831"/>
                </a:solidFill>
              </a:rPr>
              <a:t>962164544</a:t>
            </a:r>
          </a:p>
          <a:p>
            <a:pPr algn="ctr"/>
            <a:r>
              <a:rPr lang="pt-PT" sz="1400" dirty="0">
                <a:solidFill>
                  <a:schemeClr val="bg1">
                    <a:lumMod val="50000"/>
                  </a:schemeClr>
                </a:solidFill>
              </a:rPr>
              <a:t>Email: </a:t>
            </a:r>
            <a:r>
              <a:rPr lang="pt-PT" sz="1400" dirty="0" err="1">
                <a:solidFill>
                  <a:srgbClr val="DE3831"/>
                </a:solidFill>
              </a:rPr>
              <a:t>ivanilsonpittagros</a:t>
            </a:r>
            <a:r>
              <a:rPr lang="pt-PT" sz="1400" dirty="0">
                <a:solidFill>
                  <a:srgbClr val="DE3831"/>
                </a:solidFill>
              </a:rPr>
              <a:t>@(</a:t>
            </a:r>
            <a:r>
              <a:rPr lang="pt-PT" sz="1400" dirty="0" err="1">
                <a:solidFill>
                  <a:srgbClr val="DE3831"/>
                </a:solidFill>
              </a:rPr>
              <a:t>hotmail</a:t>
            </a:r>
            <a:r>
              <a:rPr lang="pt-PT" sz="1400" dirty="0">
                <a:solidFill>
                  <a:srgbClr val="DE3831"/>
                </a:solidFill>
              </a:rPr>
              <a:t>/</a:t>
            </a:r>
            <a:r>
              <a:rPr lang="pt-PT" sz="1400" dirty="0" err="1">
                <a:solidFill>
                  <a:srgbClr val="DE3831"/>
                </a:solidFill>
              </a:rPr>
              <a:t>gmail</a:t>
            </a:r>
            <a:r>
              <a:rPr lang="pt-PT" sz="1400" dirty="0">
                <a:solidFill>
                  <a:srgbClr val="DE3831"/>
                </a:solidFill>
              </a:rPr>
              <a:t>).com</a:t>
            </a:r>
          </a:p>
        </p:txBody>
      </p:sp>
      <p:pic>
        <p:nvPicPr>
          <p:cNvPr id="11" name="Imagem 10" descr="Uma imagem com pessoa, janela, homem, interior&#10;&#10;Descrição gerada automaticamente">
            <a:extLst>
              <a:ext uri="{FF2B5EF4-FFF2-40B4-BE49-F238E27FC236}">
                <a16:creationId xmlns:a16="http://schemas.microsoft.com/office/drawing/2014/main" id="{49EC848D-3170-42DC-834D-5F4DD69A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5" y="1921893"/>
            <a:ext cx="2357141" cy="2328247"/>
          </a:xfrm>
          <a:prstGeom prst="ellipse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3AFCBF-92D4-4C2D-949A-CD4D8EB34957}"/>
              </a:ext>
            </a:extLst>
          </p:cNvPr>
          <p:cNvSpPr txBox="1"/>
          <p:nvPr/>
        </p:nvSpPr>
        <p:spPr>
          <a:xfrm>
            <a:off x="3853543" y="1788393"/>
            <a:ext cx="6792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Engenharia Informática</a:t>
            </a:r>
          </a:p>
          <a:p>
            <a:r>
              <a:rPr lang="pt-PT" sz="1600" dirty="0">
                <a:solidFill>
                  <a:srgbClr val="DE3831"/>
                </a:solidFill>
              </a:rPr>
              <a:t>Estudante, 19 anos, interessado em inteligência artificial, programação web, redes, </a:t>
            </a:r>
            <a:r>
              <a:rPr lang="pt-PT" sz="1600" dirty="0" err="1">
                <a:solidFill>
                  <a:srgbClr val="DE3831"/>
                </a:solidFill>
              </a:rPr>
              <a:t>cybersecurity</a:t>
            </a:r>
            <a:r>
              <a:rPr lang="pt-PT" sz="1600" dirty="0">
                <a:solidFill>
                  <a:srgbClr val="DE3831"/>
                </a:solidFill>
              </a:rPr>
              <a:t> e game </a:t>
            </a:r>
            <a:r>
              <a:rPr lang="pt-PT" sz="1600" dirty="0" err="1">
                <a:solidFill>
                  <a:srgbClr val="DE3831"/>
                </a:solidFill>
              </a:rPr>
              <a:t>development</a:t>
            </a:r>
            <a:r>
              <a:rPr lang="pt-PT" sz="1600" dirty="0">
                <a:solidFill>
                  <a:srgbClr val="DE3831"/>
                </a:solidFill>
              </a:rPr>
              <a:t>. Sem experiência profissional na área de engenharia.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3AE66C-E2AB-4DCC-BA1B-694E5D58CBC2}"/>
              </a:ext>
            </a:extLst>
          </p:cNvPr>
          <p:cNvSpPr txBox="1"/>
          <p:nvPr/>
        </p:nvSpPr>
        <p:spPr>
          <a:xfrm>
            <a:off x="4775180" y="3108960"/>
            <a:ext cx="1965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Hard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Matemática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rgbClr val="DE3831"/>
              </a:solidFill>
            </a:endParaRPr>
          </a:p>
          <a:p>
            <a:endParaRPr lang="pt-PT" dirty="0">
              <a:solidFill>
                <a:srgbClr val="DE383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7C04975-5A29-42D3-BD8E-05161A5B1E95}"/>
              </a:ext>
            </a:extLst>
          </p:cNvPr>
          <p:cNvSpPr txBox="1"/>
          <p:nvPr/>
        </p:nvSpPr>
        <p:spPr>
          <a:xfrm>
            <a:off x="6882407" y="3108960"/>
            <a:ext cx="274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Soft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Línguas estrangeiras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Team </a:t>
            </a:r>
            <a:r>
              <a:rPr lang="pt-PT" dirty="0" err="1">
                <a:solidFill>
                  <a:srgbClr val="DE3831"/>
                </a:solidFill>
              </a:rPr>
              <a:t>player</a:t>
            </a:r>
            <a:endParaRPr lang="pt-PT" dirty="0">
              <a:solidFill>
                <a:srgbClr val="DE383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DE3831"/>
                </a:solidFill>
              </a:rPr>
              <a:t>Leadership</a:t>
            </a:r>
            <a:endParaRPr lang="pt-PT" dirty="0">
              <a:solidFill>
                <a:srgbClr val="DE38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2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Bernardo Silva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3DC7A-1323-4A72-9537-29D7BE6F41D6}"/>
              </a:ext>
            </a:extLst>
          </p:cNvPr>
          <p:cNvSpPr/>
          <p:nvPr/>
        </p:nvSpPr>
        <p:spPr>
          <a:xfrm>
            <a:off x="3775458" y="2162879"/>
            <a:ext cx="74150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dirty="0">
                <a:solidFill>
                  <a:srgbClr val="DE3831"/>
                </a:solidFill>
              </a:rPr>
              <a:t>Engenharia Informática</a:t>
            </a:r>
          </a:p>
          <a:p>
            <a:pPr algn="just"/>
            <a:r>
              <a:rPr lang="pt-PT" sz="1600" dirty="0">
                <a:solidFill>
                  <a:srgbClr val="DE3831"/>
                </a:solidFill>
              </a:rPr>
              <a:t>Sou um estudante interessado em </a:t>
            </a:r>
            <a:r>
              <a:rPr lang="en-US" sz="1600" dirty="0">
                <a:solidFill>
                  <a:srgbClr val="DE3831"/>
                </a:solidFill>
              </a:rPr>
              <a:t>cybersecurity, </a:t>
            </a:r>
            <a:r>
              <a:rPr lang="pt-PT" sz="1600" dirty="0">
                <a:solidFill>
                  <a:srgbClr val="DE3831"/>
                </a:solidFill>
              </a:rPr>
              <a:t>análise</a:t>
            </a:r>
            <a:r>
              <a:rPr lang="en-US" sz="1600" dirty="0">
                <a:solidFill>
                  <a:srgbClr val="DE3831"/>
                </a:solidFill>
              </a:rPr>
              <a:t> de </a:t>
            </a:r>
            <a:r>
              <a:rPr lang="pt-PT" sz="1600" dirty="0">
                <a:solidFill>
                  <a:srgbClr val="DE3831"/>
                </a:solidFill>
              </a:rPr>
              <a:t>sistemas e design. </a:t>
            </a:r>
          </a:p>
          <a:p>
            <a:pPr algn="just"/>
            <a:r>
              <a:rPr lang="pt-PT" sz="1600" dirty="0">
                <a:solidFill>
                  <a:srgbClr val="DE3831"/>
                </a:solidFill>
              </a:rPr>
              <a:t>Já trabalhei numa empresa em SEO </a:t>
            </a:r>
            <a:r>
              <a:rPr lang="en-US" sz="1600" dirty="0">
                <a:solidFill>
                  <a:srgbClr val="DE3831"/>
                </a:solidFill>
              </a:rPr>
              <a:t>optimization</a:t>
            </a:r>
            <a:r>
              <a:rPr lang="pt-PT" sz="1600" dirty="0">
                <a:solidFill>
                  <a:srgbClr val="DE3831"/>
                </a:solidFill>
              </a:rPr>
              <a:t> e organização de base de dados.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1DB6C0-71F8-491D-9F6D-5E9B5A164A44}"/>
              </a:ext>
            </a:extLst>
          </p:cNvPr>
          <p:cNvSpPr/>
          <p:nvPr/>
        </p:nvSpPr>
        <p:spPr>
          <a:xfrm>
            <a:off x="-1059458" y="44106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PT" sz="1600" dirty="0">
                <a:solidFill>
                  <a:srgbClr val="DE3831"/>
                </a:solidFill>
              </a:rPr>
              <a:t>Software Development &amp;</a:t>
            </a:r>
          </a:p>
          <a:p>
            <a:pPr algn="ctr"/>
            <a:r>
              <a:rPr lang="pt-PT" sz="1600" dirty="0">
                <a:solidFill>
                  <a:srgbClr val="DE3831"/>
                </a:solidFill>
              </a:rPr>
              <a:t> Design Team</a:t>
            </a:r>
            <a:endParaRPr lang="pt-PT" sz="1400" dirty="0">
              <a:solidFill>
                <a:srgbClr val="DE383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D7F0C-F7A5-4B47-B48B-BAF23D10807C}"/>
              </a:ext>
            </a:extLst>
          </p:cNvPr>
          <p:cNvSpPr/>
          <p:nvPr/>
        </p:nvSpPr>
        <p:spPr>
          <a:xfrm>
            <a:off x="-997763" y="496430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1400" dirty="0">
                <a:solidFill>
                  <a:schemeClr val="bg2">
                    <a:lumMod val="50000"/>
                  </a:schemeClr>
                </a:solidFill>
              </a:rPr>
              <a:t>Email:</a:t>
            </a:r>
            <a:r>
              <a:rPr lang="pt-PT" sz="1400" dirty="0">
                <a:solidFill>
                  <a:srgbClr val="C00000"/>
                </a:solidFill>
              </a:rPr>
              <a:t> </a:t>
            </a:r>
            <a:r>
              <a:rPr lang="pt-PT" sz="1400" dirty="0">
                <a:solidFill>
                  <a:srgbClr val="DE3831"/>
                </a:solidFill>
              </a:rPr>
              <a:t>bmsilva@protonmail.com</a:t>
            </a:r>
          </a:p>
        </p:txBody>
      </p:sp>
      <p:pic>
        <p:nvPicPr>
          <p:cNvPr id="13" name="Picture 1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0CCE7D-DC2B-4B6F-BA94-15D821F78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19" t="39202" r="39390" b="42827"/>
          <a:stretch/>
        </p:blipFill>
        <p:spPr>
          <a:xfrm>
            <a:off x="535753" y="1716553"/>
            <a:ext cx="3078984" cy="2696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B05C6F-8CC3-47EB-B39B-85FA489838D8}"/>
              </a:ext>
            </a:extLst>
          </p:cNvPr>
          <p:cNvSpPr/>
          <p:nvPr/>
        </p:nvSpPr>
        <p:spPr>
          <a:xfrm>
            <a:off x="3842693" y="324017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Hard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Bases de Dados (SQL)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Programação (</a:t>
            </a:r>
            <a:r>
              <a:rPr lang="pt-PT" dirty="0" err="1">
                <a:solidFill>
                  <a:srgbClr val="DE3831"/>
                </a:solidFill>
              </a:rPr>
              <a:t>JavaFX</a:t>
            </a:r>
            <a:r>
              <a:rPr lang="pt-PT" dirty="0">
                <a:solidFill>
                  <a:srgbClr val="DE3831"/>
                </a:solidFill>
              </a:rPr>
              <a:t>, </a:t>
            </a:r>
            <a:r>
              <a:rPr lang="pt-PT" dirty="0" err="1">
                <a:solidFill>
                  <a:srgbClr val="DE3831"/>
                </a:solidFill>
              </a:rPr>
              <a:t>Python</a:t>
            </a:r>
            <a:r>
              <a:rPr lang="pt-PT" dirty="0">
                <a:solidFill>
                  <a:srgbClr val="DE3831"/>
                </a:solidFill>
              </a:rPr>
              <a:t>, 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Adobe Photoshop &amp; Adobe </a:t>
            </a:r>
            <a:r>
              <a:rPr lang="pt-PT" dirty="0" err="1">
                <a:solidFill>
                  <a:srgbClr val="DE3831"/>
                </a:solidFill>
              </a:rPr>
              <a:t>Premier</a:t>
            </a:r>
            <a:endParaRPr lang="pt-PT" dirty="0">
              <a:solidFill>
                <a:srgbClr val="DE383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SEO &amp; </a:t>
            </a:r>
            <a:r>
              <a:rPr lang="pt-PT" dirty="0" err="1">
                <a:solidFill>
                  <a:srgbClr val="DE3831"/>
                </a:solidFill>
              </a:rPr>
              <a:t>Database</a:t>
            </a:r>
            <a:r>
              <a:rPr lang="pt-PT" dirty="0">
                <a:solidFill>
                  <a:srgbClr val="DE3831"/>
                </a:solidFill>
              </a:rPr>
              <a:t> </a:t>
            </a:r>
            <a:r>
              <a:rPr lang="pt-PT" dirty="0" err="1">
                <a:solidFill>
                  <a:srgbClr val="DE3831"/>
                </a:solidFill>
              </a:rPr>
              <a:t>Optimization</a:t>
            </a:r>
            <a:endParaRPr lang="pt-PT" dirty="0">
              <a:solidFill>
                <a:srgbClr val="DE383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25548-270A-49DB-A556-F851E8B59109}"/>
              </a:ext>
            </a:extLst>
          </p:cNvPr>
          <p:cNvSpPr/>
          <p:nvPr/>
        </p:nvSpPr>
        <p:spPr>
          <a:xfrm>
            <a:off x="3842693" y="47112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Soft </a:t>
            </a:r>
            <a:r>
              <a:rPr lang="pt-PT" dirty="0" err="1">
                <a:solidFill>
                  <a:srgbClr val="DE3831"/>
                </a:solidFill>
              </a:rPr>
              <a:t>Skills</a:t>
            </a:r>
            <a:r>
              <a:rPr lang="pt-PT" dirty="0">
                <a:solidFill>
                  <a:srgbClr val="DE383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Criatividade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Gerir conflitos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DE3831"/>
                </a:solidFill>
              </a:rPr>
              <a:t>Cooperativo</a:t>
            </a:r>
          </a:p>
        </p:txBody>
      </p:sp>
    </p:spTree>
    <p:extLst>
      <p:ext uri="{BB962C8B-B14F-4D97-AF65-F5344CB8AC3E}">
        <p14:creationId xmlns:p14="http://schemas.microsoft.com/office/powerpoint/2010/main" val="110276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Attellu</a:t>
            </a:r>
            <a:r>
              <a:rPr lang="pt-PT" dirty="0"/>
              <a:t> </a:t>
            </a:r>
            <a:r>
              <a:rPr lang="pt-PT" dirty="0" err="1"/>
              <a:t>Studio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55BBA2F-9713-459E-B32A-4DA26A1AB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5" t="19572" r="28308" b="34923"/>
          <a:stretch/>
        </p:blipFill>
        <p:spPr>
          <a:xfrm>
            <a:off x="885368" y="2083926"/>
            <a:ext cx="2130263" cy="21475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5C1460-0798-4B9A-89A6-74B8CE70F1A2}"/>
              </a:ext>
            </a:extLst>
          </p:cNvPr>
          <p:cNvSpPr/>
          <p:nvPr/>
        </p:nvSpPr>
        <p:spPr>
          <a:xfrm>
            <a:off x="516405" y="4466102"/>
            <a:ext cx="3308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Website: </a:t>
            </a:r>
            <a:r>
              <a:rPr lang="en-US" sz="1200" dirty="0">
                <a:hlinkClick r:id="rId3"/>
              </a:rPr>
              <a:t>https://github.com/Silvarini/Huzen</a:t>
            </a:r>
            <a:endParaRPr lang="en-US" sz="1200" dirty="0"/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CEO: </a:t>
            </a:r>
            <a:r>
              <a:rPr lang="en-US" sz="1200" dirty="0" err="1">
                <a:solidFill>
                  <a:srgbClr val="C00000"/>
                </a:solidFill>
              </a:rPr>
              <a:t>N’zembo</a:t>
            </a:r>
            <a:r>
              <a:rPr lang="en-US" sz="1200" dirty="0">
                <a:solidFill>
                  <a:srgbClr val="C00000"/>
                </a:solidFill>
              </a:rPr>
              <a:t> Pitta </a:t>
            </a:r>
            <a:r>
              <a:rPr lang="en-US" sz="1200" dirty="0" err="1">
                <a:solidFill>
                  <a:srgbClr val="C00000"/>
                </a:solidFill>
              </a:rPr>
              <a:t>Grós</a:t>
            </a:r>
            <a:r>
              <a:rPr lang="en-US" sz="1200" dirty="0">
                <a:solidFill>
                  <a:srgbClr val="C00000"/>
                </a:solidFill>
              </a:rPr>
              <a:t> &amp; Bernardo Silva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4AAF0-A8FC-465E-ABC7-DF861F705BFC}"/>
              </a:ext>
            </a:extLst>
          </p:cNvPr>
          <p:cNvSpPr txBox="1"/>
          <p:nvPr/>
        </p:nvSpPr>
        <p:spPr>
          <a:xfrm>
            <a:off x="3456156" y="2419053"/>
            <a:ext cx="7744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</a:t>
            </a:r>
            <a:r>
              <a:rPr lang="pt-PT" dirty="0" err="1"/>
              <a:t>Attellu</a:t>
            </a:r>
            <a:r>
              <a:rPr lang="pt-PT" dirty="0"/>
              <a:t> procura desenhar e construir soluções para plataformas online, que acelera e melhora a experiência dos utilizadores. Temos como objetivo compreender os clientes e construir com base nas suas necessidades e objetivos.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9F357-4137-45F3-B60B-A079DBDBC2AB}"/>
              </a:ext>
            </a:extLst>
          </p:cNvPr>
          <p:cNvSpPr/>
          <p:nvPr/>
        </p:nvSpPr>
        <p:spPr>
          <a:xfrm>
            <a:off x="3302871" y="3740090"/>
            <a:ext cx="8428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PT" dirty="0"/>
              <a:t>Com este projeto pretendemos alcançar as seguintes funcionalidades: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encontra a zona do mapa onde pode plantar as hortaliças que deseja.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encontra as hortaliças que pode plantar no seu território.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poderá gerir os seus terrenos.</a:t>
            </a:r>
          </a:p>
          <a:p>
            <a:pPr marL="742950" lvl="1" indent="-285750">
              <a:buFontTx/>
              <a:buChar char="-"/>
            </a:pPr>
            <a:r>
              <a:rPr lang="pt-PT" dirty="0"/>
              <a:t>O utilizador recebe feedback de quanto falta para as colheitas das hortaliças e é notificado, quando chega a altura para colheita.</a:t>
            </a:r>
          </a:p>
          <a:p>
            <a:pPr marL="742950" lvl="1" indent="-285750">
              <a:buFontTx/>
              <a:buChar char="-"/>
            </a:pP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1D5FC-6BE4-4C14-B8A2-6C29C6099B45}"/>
              </a:ext>
            </a:extLst>
          </p:cNvPr>
          <p:cNvSpPr/>
          <p:nvPr/>
        </p:nvSpPr>
        <p:spPr>
          <a:xfrm>
            <a:off x="3824683" y="58637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i="1" dirty="0"/>
              <a:t>Business Sector</a:t>
            </a:r>
            <a:r>
              <a:rPr lang="pt-BR" dirty="0"/>
              <a:t>: </a:t>
            </a:r>
            <a:r>
              <a:rPr lang="en-US" dirty="0"/>
              <a:t>Agricultura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0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Kertana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6280" y="1364204"/>
            <a:ext cx="10961319" cy="4584700"/>
          </a:xfrm>
        </p:spPr>
        <p:txBody>
          <a:bodyPr/>
          <a:lstStyle/>
          <a:p>
            <a:pPr marL="0" indent="0">
              <a:buNone/>
            </a:pPr>
            <a:endParaRPr lang="pt-BR" dirty="0">
              <a:solidFill>
                <a:srgbClr val="DE383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DE3831"/>
                </a:solidFill>
              </a:rPr>
              <a:t>O projeto consiste no desenvolvimento de uma plataforma web para consulta gestão de colheitas de hortaliças, com maior foco em utilizadores inexperientes na área e/ou colheitas que não são grandes o suficiente para justificar pagar por um serviço mais aprofundado.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8217E-EBD8-4F97-A247-6EF8940210BB}"/>
              </a:ext>
            </a:extLst>
          </p:cNvPr>
          <p:cNvSpPr txBox="1"/>
          <p:nvPr/>
        </p:nvSpPr>
        <p:spPr>
          <a:xfrm>
            <a:off x="754779" y="2873984"/>
            <a:ext cx="333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8A991C-68BF-4B6F-B268-4D098943EB4E}"/>
              </a:ext>
            </a:extLst>
          </p:cNvPr>
          <p:cNvSpPr/>
          <p:nvPr/>
        </p:nvSpPr>
        <p:spPr>
          <a:xfrm>
            <a:off x="716280" y="2734437"/>
            <a:ext cx="10509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DE3831"/>
                </a:solidFill>
              </a:rPr>
              <a:t>Queremos agilizar o processo que os agricultores fazem de pesquisa e experiência própria em apenas selecionar o terreno enquanto a plataforma trata de recolher toda informação sobre a hortaliças que a o utilizador poderá plantar no seu terreno.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19D18-29B2-4B43-AF47-611503656FB5}"/>
              </a:ext>
            </a:extLst>
          </p:cNvPr>
          <p:cNvSpPr txBox="1"/>
          <p:nvPr/>
        </p:nvSpPr>
        <p:spPr>
          <a:xfrm>
            <a:off x="754779" y="5487239"/>
            <a:ext cx="10961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Keywords: “</a:t>
            </a:r>
            <a:r>
              <a:rPr lang="pt-BR" dirty="0"/>
              <a:t>gestão”, “agricultura”, “terreno”, “hortaliça”, “plantação”</a:t>
            </a:r>
          </a:p>
          <a:p>
            <a:br>
              <a:rPr lang="pt-BR" dirty="0"/>
            </a:br>
            <a:r>
              <a:rPr lang="en-US" dirty="0"/>
              <a:t>	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7B9EAD-0A28-4B7A-9D1D-1F60D0A5593D}"/>
              </a:ext>
            </a:extLst>
          </p:cNvPr>
          <p:cNvSpPr/>
          <p:nvPr/>
        </p:nvSpPr>
        <p:spPr>
          <a:xfrm>
            <a:off x="3048000" y="40106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/>
              <a:t>Nós oferecemos simplicidade, nenhum custo e utilidade!</a:t>
            </a:r>
          </a:p>
        </p:txBody>
      </p:sp>
    </p:spTree>
    <p:extLst>
      <p:ext uri="{BB962C8B-B14F-4D97-AF65-F5344CB8AC3E}">
        <p14:creationId xmlns:p14="http://schemas.microsoft.com/office/powerpoint/2010/main" val="257724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E3F19-FA91-4BAD-8950-E2F530BA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F042EB-B549-4832-A9F3-7904E44B3C4D}"/>
              </a:ext>
            </a:extLst>
          </p:cNvPr>
          <p:cNvSpPr txBox="1">
            <a:spLocks/>
          </p:cNvSpPr>
          <p:nvPr/>
        </p:nvSpPr>
        <p:spPr>
          <a:xfrm>
            <a:off x="1079177" y="329055"/>
            <a:ext cx="9516107" cy="4102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DE38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Âmbito &amp; Objetivos do </a:t>
            </a:r>
            <a:r>
              <a:rPr lang="pt-PT" dirty="0" err="1"/>
              <a:t>Projecto</a:t>
            </a:r>
            <a:endParaRPr lang="pt-PT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E92E19-414B-45CC-AA90-8706287A30F3}"/>
              </a:ext>
            </a:extLst>
          </p:cNvPr>
          <p:cNvSpPr txBox="1">
            <a:spLocks/>
          </p:cNvSpPr>
          <p:nvPr/>
        </p:nvSpPr>
        <p:spPr>
          <a:xfrm>
            <a:off x="1079177" y="845037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kern="1200" smtClean="0">
                <a:solidFill>
                  <a:srgbClr val="DE383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Kertana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1369DF1-84D7-45BA-A8F0-CC8F6C16E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40884"/>
              </p:ext>
            </p:extLst>
          </p:nvPr>
        </p:nvGraphicFramePr>
        <p:xfrm>
          <a:off x="151075" y="1336998"/>
          <a:ext cx="11855392" cy="457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328">
                  <a:extLst>
                    <a:ext uri="{9D8B030D-6E8A-4147-A177-3AD203B41FA5}">
                      <a16:colId xmlns:a16="http://schemas.microsoft.com/office/drawing/2014/main" val="2141684425"/>
                    </a:ext>
                  </a:extLst>
                </a:gridCol>
                <a:gridCol w="1185328">
                  <a:extLst>
                    <a:ext uri="{9D8B030D-6E8A-4147-A177-3AD203B41FA5}">
                      <a16:colId xmlns:a16="http://schemas.microsoft.com/office/drawing/2014/main" val="464866499"/>
                    </a:ext>
                  </a:extLst>
                </a:gridCol>
                <a:gridCol w="1185328">
                  <a:extLst>
                    <a:ext uri="{9D8B030D-6E8A-4147-A177-3AD203B41FA5}">
                      <a16:colId xmlns:a16="http://schemas.microsoft.com/office/drawing/2014/main" val="2850282742"/>
                    </a:ext>
                  </a:extLst>
                </a:gridCol>
                <a:gridCol w="6192315">
                  <a:extLst>
                    <a:ext uri="{9D8B030D-6E8A-4147-A177-3AD203B41FA5}">
                      <a16:colId xmlns:a16="http://schemas.microsoft.com/office/drawing/2014/main" val="3964833515"/>
                    </a:ext>
                  </a:extLst>
                </a:gridCol>
                <a:gridCol w="2107093">
                  <a:extLst>
                    <a:ext uri="{9D8B030D-6E8A-4147-A177-3AD203B41FA5}">
                      <a16:colId xmlns:a16="http://schemas.microsoft.com/office/drawing/2014/main" val="690162963"/>
                    </a:ext>
                  </a:extLst>
                </a:gridCol>
              </a:tblGrid>
              <a:tr h="453702">
                <a:tc>
                  <a:txBody>
                    <a:bodyPr/>
                    <a:lstStyle/>
                    <a:p>
                      <a:r>
                        <a:rPr lang="pt-PT" dirty="0"/>
                        <a:t>Logo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Fatores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Link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1221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600" dirty="0"/>
                    </a:p>
                    <a:p>
                      <a:r>
                        <a:rPr lang="pt-PT" sz="1600" dirty="0" err="1"/>
                        <a:t>Aker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Scout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5/5 </a:t>
                      </a:r>
                    </a:p>
                    <a:p>
                      <a:r>
                        <a:rPr lang="pt-PT" sz="1400" dirty="0"/>
                        <a:t>4 ratings</a:t>
                      </a:r>
                    </a:p>
                    <a:p>
                      <a:r>
                        <a:rPr lang="pt-PT" sz="1200" dirty="0"/>
                        <a:t>(Apple </a:t>
                      </a:r>
                      <a:r>
                        <a:rPr lang="pt-PT" sz="1200" dirty="0" err="1"/>
                        <a:t>Store</a:t>
                      </a:r>
                      <a:r>
                        <a:rPr lang="pt-PT" sz="120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Monitorizar e observar as colheitas enquanto elas crecem eles observem a </a:t>
                      </a:r>
                    </a:p>
                    <a:p>
                      <a:r>
                        <a:rPr lang="pt-BR" sz="1400" dirty="0"/>
                        <a:t>saude das colheitas e pragas, com sensores e drones.</a:t>
                      </a:r>
                      <a:endParaRPr lang="en-US" sz="14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https://aker.ag/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674629"/>
                  </a:ext>
                </a:extLst>
              </a:tr>
              <a:tr h="1037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r>
                        <a:rPr lang="pt-PT" sz="1600" dirty="0" err="1"/>
                        <a:t>FarmLogs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3.7/5 </a:t>
                      </a:r>
                    </a:p>
                    <a:p>
                      <a:r>
                        <a:rPr lang="en-US" sz="1400" dirty="0"/>
                        <a:t>21 ratings</a:t>
                      </a:r>
                    </a:p>
                    <a:p>
                      <a:r>
                        <a:rPr lang="en-US" sz="1200" dirty="0"/>
                        <a:t>(Apple Store)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/>
                        <a:t>Controlam todos os prejuízos, custos de plantações, os preços no mercado. Organizam os dados dos terrenos de preços, em plantações e equipamento, e auxiliam com estudo do mercado.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186737"/>
                  </a:ext>
                </a:extLst>
              </a:tr>
              <a:tr h="103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600" dirty="0"/>
                    </a:p>
                    <a:p>
                      <a:r>
                        <a:rPr lang="pt-PT" sz="1600" dirty="0" err="1"/>
                        <a:t>Swat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Maps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1030 followers</a:t>
                      </a:r>
                    </a:p>
                    <a:p>
                      <a:r>
                        <a:rPr lang="en-US" sz="1200" dirty="0"/>
                        <a:t>(Twitter)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Têm vários sensores no terreno para formar várias </a:t>
                      </a:r>
                      <a:r>
                        <a:rPr lang="pt-PT" sz="1400" dirty="0" err="1"/>
                        <a:t>layers</a:t>
                      </a:r>
                      <a:r>
                        <a:rPr lang="pt-PT" sz="1400" dirty="0"/>
                        <a:t> de informação</a:t>
                      </a:r>
                    </a:p>
                    <a:p>
                      <a:r>
                        <a:rPr lang="pt-PT" sz="1400" dirty="0"/>
                        <a:t>que levam a um estudo mais profundo do terreno, processam a informação e mostram ao cliente.</a:t>
                      </a:r>
                    </a:p>
                    <a:p>
                      <a:r>
                        <a:rPr lang="pt-PT" sz="1400" dirty="0"/>
                        <a:t>O mais complexo e completo destes competidores.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https://www.swatmaps.com/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535370"/>
                  </a:ext>
                </a:extLst>
              </a:tr>
              <a:tr h="1037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  <a:p>
                      <a:r>
                        <a:rPr lang="pt-PT" dirty="0" err="1"/>
                        <a:t>Aegro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4.2/5 </a:t>
                      </a:r>
                    </a:p>
                    <a:p>
                      <a:r>
                        <a:rPr lang="pt-PT" sz="1400" dirty="0"/>
                        <a:t>246 ratings</a:t>
                      </a:r>
                    </a:p>
                    <a:p>
                      <a:r>
                        <a:rPr lang="pt-PT" sz="1200" dirty="0"/>
                        <a:t>(Google Play)</a:t>
                      </a:r>
                      <a:endParaRPr lang="en-US" sz="12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/>
                        <a:t>Gere orçamentos de plantação e estabelecer metas de produtividade para as colheitas, isto tudo para analisar a viabilidade económica do cultivo.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https://aegro.com.br/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58654"/>
                  </a:ext>
                </a:extLst>
              </a:tr>
            </a:tbl>
          </a:graphicData>
        </a:graphic>
      </p:graphicFrame>
      <p:pic>
        <p:nvPicPr>
          <p:cNvPr id="12" name="Graphic 11" descr="Star">
            <a:extLst>
              <a:ext uri="{FF2B5EF4-FFF2-40B4-BE49-F238E27FC236}">
                <a16:creationId xmlns:a16="http://schemas.microsoft.com/office/drawing/2014/main" id="{C1E57195-CDD3-41D3-8814-BE8C1E16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394" y="1878149"/>
            <a:ext cx="155275" cy="155275"/>
          </a:xfrm>
          <a:prstGeom prst="rect">
            <a:avLst/>
          </a:prstGeom>
        </p:spPr>
      </p:pic>
      <p:pic>
        <p:nvPicPr>
          <p:cNvPr id="13" name="Graphic 12" descr="Star">
            <a:extLst>
              <a:ext uri="{FF2B5EF4-FFF2-40B4-BE49-F238E27FC236}">
                <a16:creationId xmlns:a16="http://schemas.microsoft.com/office/drawing/2014/main" id="{64071D3A-4F55-416A-956D-C886D64C2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915" y="2708728"/>
            <a:ext cx="155275" cy="155275"/>
          </a:xfrm>
          <a:prstGeom prst="rect">
            <a:avLst/>
          </a:prstGeom>
        </p:spPr>
      </p:pic>
      <p:pic>
        <p:nvPicPr>
          <p:cNvPr id="15" name="Graphic 14" descr="Star">
            <a:extLst>
              <a:ext uri="{FF2B5EF4-FFF2-40B4-BE49-F238E27FC236}">
                <a16:creationId xmlns:a16="http://schemas.microsoft.com/office/drawing/2014/main" id="{7913C318-CFD4-4B0C-A3E4-A57296EE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6915" y="4937033"/>
            <a:ext cx="155275" cy="1552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E0D946-6113-49D8-A5C0-4539723AD87B}"/>
              </a:ext>
            </a:extLst>
          </p:cNvPr>
          <p:cNvSpPr/>
          <p:nvPr/>
        </p:nvSpPr>
        <p:spPr>
          <a:xfrm>
            <a:off x="9892041" y="2655561"/>
            <a:ext cx="16401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https://farmlogs.com/</a:t>
            </a:r>
          </a:p>
        </p:txBody>
      </p:sp>
      <p:pic>
        <p:nvPicPr>
          <p:cNvPr id="28" name="Picture 2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1F1F6F2-6BED-4511-832A-DFEDA6F2D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56" y="3974856"/>
            <a:ext cx="514350" cy="533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C22E91-E29E-4922-8FBD-184F0811C67A}"/>
              </a:ext>
            </a:extLst>
          </p:cNvPr>
          <p:cNvSpPr/>
          <p:nvPr/>
        </p:nvSpPr>
        <p:spPr>
          <a:xfrm>
            <a:off x="457380" y="4452530"/>
            <a:ext cx="184352" cy="11145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E66171-7086-415A-BB9B-0572FF642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" y="1974485"/>
            <a:ext cx="619640" cy="378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  <a:br>
              <a:rPr lang="en-GB" dirty="0"/>
            </a:b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BB559-3513-41BC-A135-7BDBA9CD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0" y="1239659"/>
            <a:ext cx="7231683" cy="4803332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C7C7CB2-ABD3-47D7-86E0-B813A42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7517"/>
              </p:ext>
            </p:extLst>
          </p:nvPr>
        </p:nvGraphicFramePr>
        <p:xfrm>
          <a:off x="8032959" y="893144"/>
          <a:ext cx="3857826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543">
                  <a:extLst>
                    <a:ext uri="{9D8B030D-6E8A-4147-A177-3AD203B41FA5}">
                      <a16:colId xmlns:a16="http://schemas.microsoft.com/office/drawing/2014/main" val="184746278"/>
                    </a:ext>
                  </a:extLst>
                </a:gridCol>
                <a:gridCol w="2692283">
                  <a:extLst>
                    <a:ext uri="{9D8B030D-6E8A-4147-A177-3AD203B41FA5}">
                      <a16:colId xmlns:a16="http://schemas.microsoft.com/office/drawing/2014/main" val="4098802113"/>
                    </a:ext>
                  </a:extLst>
                </a:gridCol>
              </a:tblGrid>
              <a:tr h="145229">
                <a:tc>
                  <a:txBody>
                    <a:bodyPr/>
                    <a:lstStyle/>
                    <a:p>
                      <a:r>
                        <a:rPr lang="pt-PT" sz="1200" dirty="0" err="1"/>
                        <a:t>Stakeholder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Role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68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sz="1200" dirty="0"/>
                        <a:t>Agricultor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Utilizador agregado, é um utilizador com conta criada no site.</a:t>
                      </a:r>
                    </a:p>
                    <a:p>
                      <a:r>
                        <a:rPr lang="pt-BR" sz="1200" dirty="0"/>
                        <a:t>Ele pode fazer tudo o que o Utilizador pode e mais.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83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/>
                        <a:t>Utilizador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Utilizador anónimo, é um utilizado qualquer da internet.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1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/>
                        <a:t>API clima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Fornecedor de mapeamento de dados relacionados com clima,</a:t>
                      </a:r>
                    </a:p>
                    <a:p>
                      <a:r>
                        <a:rPr lang="pt-BR" sz="1200" dirty="0"/>
                        <a:t>como por exemplo, temperatura, vento, humidade e percipitação.</a:t>
                      </a:r>
                    </a:p>
                    <a:p>
                      <a:r>
                        <a:rPr lang="pt-BR" sz="1200" dirty="0"/>
                        <a:t>Têm acesso aos sistemas como sensores, satelites, interpretam as informações, O nosso sistema vai buscar as informações.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3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/>
                        <a:t>API terreno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Fornecedor do mapeamento de dados relacionados com tipos </a:t>
                      </a:r>
                    </a:p>
                    <a:p>
                      <a:r>
                        <a:rPr lang="pt-BR" sz="1200" dirty="0"/>
                        <a:t>de terreno, como por exemplo, acidez e profundidade.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Têm acesso aos sistemas como sensores, satelites, interpretam as informações, O nosso sistema vai buscar as informações.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30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 dirty="0" err="1"/>
                        <a:t>Attellu</a:t>
                      </a:r>
                      <a:r>
                        <a:rPr lang="pt-PT" sz="1200" dirty="0"/>
                        <a:t> </a:t>
                      </a:r>
                      <a:r>
                        <a:rPr lang="pt-PT" sz="1200" dirty="0" err="1"/>
                        <a:t>Studio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Entidade Promotora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221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1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1 (05/11/2020)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95694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Cooperação entre membros do projeto equilibrada e complementária.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Identificação dos requerimentos e desenvolvimento do plano de execução.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Estudo mais extensivo da competição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Estudar e identificar o público alvo com mais rigor.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Desenvolver um projeto novo com um conceito diferente de outros da mesma área.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Investigação mais exaustiva e organizar melhor a informação.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21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Kertana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E92D16-9DA4-4CD8-8FFB-8D135ADBD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361840"/>
              </p:ext>
            </p:extLst>
          </p:nvPr>
        </p:nvGraphicFramePr>
        <p:xfrm>
          <a:off x="417724" y="1333215"/>
          <a:ext cx="5465285" cy="5180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074">
                  <a:extLst>
                    <a:ext uri="{9D8B030D-6E8A-4147-A177-3AD203B41FA5}">
                      <a16:colId xmlns:a16="http://schemas.microsoft.com/office/drawing/2014/main" val="2071877735"/>
                    </a:ext>
                  </a:extLst>
                </a:gridCol>
                <a:gridCol w="1843584">
                  <a:extLst>
                    <a:ext uri="{9D8B030D-6E8A-4147-A177-3AD203B41FA5}">
                      <a16:colId xmlns:a16="http://schemas.microsoft.com/office/drawing/2014/main" val="3074743596"/>
                    </a:ext>
                  </a:extLst>
                </a:gridCol>
                <a:gridCol w="2706924">
                  <a:extLst>
                    <a:ext uri="{9D8B030D-6E8A-4147-A177-3AD203B41FA5}">
                      <a16:colId xmlns:a16="http://schemas.microsoft.com/office/drawing/2014/main" val="784568054"/>
                    </a:ext>
                  </a:extLst>
                </a:gridCol>
                <a:gridCol w="509703">
                  <a:extLst>
                    <a:ext uri="{9D8B030D-6E8A-4147-A177-3AD203B41FA5}">
                      <a16:colId xmlns:a16="http://schemas.microsoft.com/office/drawing/2014/main" val="2931232095"/>
                    </a:ext>
                  </a:extLst>
                </a:gridCol>
              </a:tblGrid>
              <a:tr h="13687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#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Nome do Requisito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Descrição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Pri.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1115172078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Selecionar ponto no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pode gerar um ponto no mapa, ao clicar no mesmo. (ponto não é visível para o utilizador)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2690079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Gerar uma circunferência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site adiciona uma circunferência com centro no ponto do clique do utilizador.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1291981191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Verificar hortaliças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 dirty="0">
                          <a:effectLst/>
                        </a:rPr>
                        <a:t>O site verifica as hortaliças que têm condições para serem plantadas na área da circunferência ou zona do mapa.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81733563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Atualizar lista de hortaliças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site atualiza a lista de hortaliças. Acontece depois da verificação de hortaliças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369344968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Aproximar mapa para zona indicada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utilizador, ao fazer pesquisa de um conselho ou município, o site abre a página com o mapa aproximado na zona pesquisada.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744352369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 dirty="0">
                          <a:effectLst/>
                        </a:rPr>
                        <a:t>Atualizar lista com pesquisa indicada pelo utilizador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utilizador, ao fazer pesquisa de uma hortaliça, o site abre a página com a hortaliça indicada na lista.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871943263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Áreas do mapa sombreadas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Dependendo das hortaliças que aparecem na lista de hortaliças, o mapa sombreia zonas onde a hortaliça tenha condições para plantação.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Alto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765813952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Adicionar marcador de hortaliça no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adiciona um marcador específico de uma hortaliça num ponto do seu terreno no mapa.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Médio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1063835935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Progressão do marcador no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marcador aumenta de tamanho no mapa, quanto menos tempo faltar para a colheita da hortaliça.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Médio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539179510"/>
                  </a:ext>
                </a:extLst>
              </a:tr>
              <a:tr h="4233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Enviar notificação email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O utilizador é notificado por correio eletrónico de que uma das suas plantações está no tempo de ser colhida.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Médio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572167998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Remover terreno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clica num botão para remover o terreno da lista de terrenos do seu perfil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Baixo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85455481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FR012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Remover marcador do mapa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seleciona um botão que lhe permite clicar num marcador do mapa para removê-lo.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Baixo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3355936064"/>
                  </a:ext>
                </a:extLst>
              </a:tr>
              <a:tr h="2801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FR13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Remover hortaliça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>
                          <a:effectLst/>
                        </a:rPr>
                        <a:t>Utilizador remove hortaliça da lista de hortaliças do perfil do terreno. Ao clicar num botão para remover.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900" dirty="0">
                          <a:effectLst/>
                        </a:rPr>
                        <a:t>Baixo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240" marR="60240" marT="0" marB="0"/>
                </a:tc>
                <a:extLst>
                  <a:ext uri="{0D108BD9-81ED-4DB2-BD59-A6C34878D82A}">
                    <a16:rowId xmlns:a16="http://schemas.microsoft.com/office/drawing/2014/main" val="213804706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D74E3D-E882-436F-9753-0F72DB7C1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721088"/>
              </p:ext>
            </p:extLst>
          </p:nvPr>
        </p:nvGraphicFramePr>
        <p:xfrm>
          <a:off x="5883009" y="1920177"/>
          <a:ext cx="6150242" cy="3350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0171">
                  <a:extLst>
                    <a:ext uri="{9D8B030D-6E8A-4147-A177-3AD203B41FA5}">
                      <a16:colId xmlns:a16="http://schemas.microsoft.com/office/drawing/2014/main" val="1071083631"/>
                    </a:ext>
                  </a:extLst>
                </a:gridCol>
                <a:gridCol w="2043064">
                  <a:extLst>
                    <a:ext uri="{9D8B030D-6E8A-4147-A177-3AD203B41FA5}">
                      <a16:colId xmlns:a16="http://schemas.microsoft.com/office/drawing/2014/main" val="2462465511"/>
                    </a:ext>
                  </a:extLst>
                </a:gridCol>
                <a:gridCol w="3003423">
                  <a:extLst>
                    <a:ext uri="{9D8B030D-6E8A-4147-A177-3AD203B41FA5}">
                      <a16:colId xmlns:a16="http://schemas.microsoft.com/office/drawing/2014/main" val="2446569778"/>
                    </a:ext>
                  </a:extLst>
                </a:gridCol>
                <a:gridCol w="573584">
                  <a:extLst>
                    <a:ext uri="{9D8B030D-6E8A-4147-A177-3AD203B41FA5}">
                      <a16:colId xmlns:a16="http://schemas.microsoft.com/office/drawing/2014/main" val="25618103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#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Nome do Requisito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Descrição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Pri.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780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coordenadas da área do terreno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Quando o utilizador seleciona um ponto no mapa, o site envia as coordenadas da área à volta do ponto, que representa o terreno do utilizador, para a base de dados.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902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informação da API do clima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Sistema recebe dados sobre clima, temperatura, terreno, vindos de uma API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204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Receber informação da API do terreno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Sistema recebe dados sobre os tipos de terreno, vindos de uma API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940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hortaliças da base de dados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as hortaliças da base de dados, que correspondem às características da região, donde a área selecionada se situa.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6936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Enviar coordenadas do marcador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Envia coordenadas do ponto onde o utilizador clicou no mapa, para a base de dados, quando criando um marcador da hortaliça.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Médio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58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NFR06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Receber imagem do marcador da hortaliça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Recebe o link da imagem que representa a hortaliça para pôr no mapa, exatamente no ponto onde o utilizador clicou.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Médio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0687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Atualiza dados no perfil do terreno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O site grava os dados da nova hortaliça adicionada ao perfil de um terreno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Alta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153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NFR08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Gravar dados do terreno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>
                          <a:effectLst/>
                        </a:rPr>
                        <a:t>Gravar os dados do terreno selecionado do mapa.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pt-PT" sz="1000" dirty="0">
                          <a:effectLst/>
                        </a:rPr>
                        <a:t>Alta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0125535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3A51ED1E-EE51-44ED-AE10-C26D0588C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331" y="917753"/>
            <a:ext cx="1378070" cy="83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en-US" sz="1200" b="1" i="0" u="none" strike="noStrike" cap="none" normalizeH="0" baseline="0" dirty="0">
                <a:ln>
                  <a:noFill/>
                </a:ln>
                <a:solidFill>
                  <a:srgbClr val="4A4A4A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Requisitos Funcionais</a:t>
            </a:r>
            <a:endParaRPr kumimoji="0" lang="pt-PT" altLang="en-US" sz="900" b="1" i="0" u="none" strike="noStrike" cap="none" normalizeH="0" baseline="0" dirty="0">
              <a:ln>
                <a:noFill/>
              </a:ln>
              <a:solidFill>
                <a:srgbClr val="4A4A4A"/>
              </a:solidFill>
              <a:effectLst/>
              <a:latin typeface="KlavikaMediumPlain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en-US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BE1CCA-164D-4857-9110-4E76937EB927}"/>
              </a:ext>
            </a:extLst>
          </p:cNvPr>
          <p:cNvSpPr/>
          <p:nvPr/>
        </p:nvSpPr>
        <p:spPr>
          <a:xfrm>
            <a:off x="8130538" y="1627042"/>
            <a:ext cx="17155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en-US" sz="1100" b="1" dirty="0">
                <a:solidFill>
                  <a:srgbClr val="4A4A4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pt-PT" altLang="en-US" sz="1100" b="1" dirty="0" bmk="">
                <a:solidFill>
                  <a:srgbClr val="4A4A4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equisitos Não Funcionais</a:t>
            </a:r>
            <a:endParaRPr lang="pt-PT" altLang="en-US" sz="1100" b="1" dirty="0">
              <a:solidFill>
                <a:srgbClr val="4A4A4A"/>
              </a:solidFill>
              <a:latin typeface="KlavikaMediumPlain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8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1989</TotalTime>
  <Words>2639</Words>
  <Application>Microsoft Office PowerPoint</Application>
  <PresentationFormat>Widescreen</PresentationFormat>
  <Paragraphs>377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KlavikaMediumPlain</vt:lpstr>
      <vt:lpstr>Trebuchet MS</vt:lpstr>
      <vt:lpstr>Verdana</vt:lpstr>
      <vt:lpstr>Office Theme</vt:lpstr>
      <vt:lpstr>PowerPoint Presentation</vt:lpstr>
      <vt:lpstr>Equipa de projecto</vt:lpstr>
      <vt:lpstr>Equipa de projecto</vt:lpstr>
      <vt:lpstr>Apresentação da Entidade Promotora</vt:lpstr>
      <vt:lpstr>Âmbito &amp; Objetivos do Projecto</vt:lpstr>
      <vt:lpstr>PowerPoint Presentation</vt:lpstr>
      <vt:lpstr>Diagrama de Contexto</vt:lpstr>
      <vt:lpstr>Sprint Retrospective</vt:lpstr>
      <vt:lpstr>Levantamento de Requisitos Funcionais</vt:lpstr>
      <vt:lpstr>Diagrama de Casos de Utilização </vt:lpstr>
      <vt:lpstr>UC07 – Adicionar hortaliça à lista</vt:lpstr>
      <vt:lpstr>UC11 – Adicionar hortaliça à lista do perfil do terreno</vt:lpstr>
      <vt:lpstr>UC10 –  Pesquisar terreno c/ base numa hortaliça</vt:lpstr>
      <vt:lpstr>UC03 –  Selecionar área do terreno</vt:lpstr>
      <vt:lpstr>UC02 –  Adicionar perfil de um terreno</vt:lpstr>
      <vt:lpstr>UC09 –  Pesquisar hortaliça c/ base numa zona do mapa</vt:lpstr>
      <vt:lpstr>Modelo de Domínio 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Bernardo Manuel Costa Silva</cp:lastModifiedBy>
  <cp:revision>175</cp:revision>
  <dcterms:created xsi:type="dcterms:W3CDTF">2017-01-02T11:35:00Z</dcterms:created>
  <dcterms:modified xsi:type="dcterms:W3CDTF">2020-11-15T23:19:21Z</dcterms:modified>
</cp:coreProperties>
</file>